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0" r:id="rId3"/>
    <p:sldId id="289" r:id="rId4"/>
    <p:sldId id="261" r:id="rId5"/>
    <p:sldId id="264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ACB80-A327-4C88-8750-26908CAA49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399C9-E739-4D01-8EC2-D5ACE89C81CA}">
      <dgm:prSet/>
      <dgm:spPr/>
      <dgm:t>
        <a:bodyPr/>
        <a:lstStyle/>
        <a:p>
          <a:r>
            <a:rPr lang="en-US"/>
            <a:t>Compressive strength - 580psi</a:t>
          </a:r>
        </a:p>
      </dgm:t>
    </dgm:pt>
    <dgm:pt modelId="{D49A2111-783A-4B8F-914C-9696193BE85F}" type="parTrans" cxnId="{4ABD1B3D-A354-45E4-9FED-4ADEFD2376BF}">
      <dgm:prSet/>
      <dgm:spPr/>
      <dgm:t>
        <a:bodyPr/>
        <a:lstStyle/>
        <a:p>
          <a:endParaRPr lang="en-US"/>
        </a:p>
      </dgm:t>
    </dgm:pt>
    <dgm:pt modelId="{EB51B0B2-0A61-43BF-B787-2940DB824B98}" type="sibTrans" cxnId="{4ABD1B3D-A354-45E4-9FED-4ADEFD2376BF}">
      <dgm:prSet/>
      <dgm:spPr/>
      <dgm:t>
        <a:bodyPr/>
        <a:lstStyle/>
        <a:p>
          <a:endParaRPr lang="en-US"/>
        </a:p>
      </dgm:t>
    </dgm:pt>
    <dgm:pt modelId="{F3063DBE-5478-4895-B6A5-15F9A12FC9C2}">
      <dgm:prSet/>
      <dgm:spPr/>
      <dgm:t>
        <a:bodyPr/>
        <a:lstStyle/>
        <a:p>
          <a:r>
            <a:rPr lang="en-US"/>
            <a:t>Nominal Density – 30.4 lbs/cubic feet</a:t>
          </a:r>
        </a:p>
      </dgm:t>
    </dgm:pt>
    <dgm:pt modelId="{9869D4CB-AE60-4026-89E7-EECF96C408A8}" type="parTrans" cxnId="{CD10D7C1-FFE8-4FE5-A6B4-9925ED8269C2}">
      <dgm:prSet/>
      <dgm:spPr/>
      <dgm:t>
        <a:bodyPr/>
        <a:lstStyle/>
        <a:p>
          <a:endParaRPr lang="en-US"/>
        </a:p>
      </dgm:t>
    </dgm:pt>
    <dgm:pt modelId="{AF987F17-91F9-4C69-B7A4-96D2854C6951}" type="sibTrans" cxnId="{CD10D7C1-FFE8-4FE5-A6B4-9925ED8269C2}">
      <dgm:prSet/>
      <dgm:spPr/>
      <dgm:t>
        <a:bodyPr/>
        <a:lstStyle/>
        <a:p>
          <a:endParaRPr lang="en-US"/>
        </a:p>
      </dgm:t>
    </dgm:pt>
    <dgm:pt modelId="{72A33619-D258-44D5-8219-945B78AAEA87}">
      <dgm:prSet/>
      <dgm:spPr/>
      <dgm:t>
        <a:bodyPr/>
        <a:lstStyle/>
        <a:p>
          <a:r>
            <a:rPr lang="en-US"/>
            <a:t>Real Density – 33.4 lbs/cubic feet</a:t>
          </a:r>
        </a:p>
      </dgm:t>
    </dgm:pt>
    <dgm:pt modelId="{07AB6C0D-341A-4C12-9FC8-C9B725FD5244}" type="parTrans" cxnId="{CBD9BA18-4F88-4ED7-B36D-EB2CF78C2580}">
      <dgm:prSet/>
      <dgm:spPr/>
      <dgm:t>
        <a:bodyPr/>
        <a:lstStyle/>
        <a:p>
          <a:endParaRPr lang="en-US"/>
        </a:p>
      </dgm:t>
    </dgm:pt>
    <dgm:pt modelId="{5E15308C-E044-49E8-A044-E1D994711EE6}" type="sibTrans" cxnId="{CBD9BA18-4F88-4ED7-B36D-EB2CF78C2580}">
      <dgm:prSet/>
      <dgm:spPr/>
      <dgm:t>
        <a:bodyPr/>
        <a:lstStyle/>
        <a:p>
          <a:endParaRPr lang="en-US"/>
        </a:p>
      </dgm:t>
    </dgm:pt>
    <dgm:pt modelId="{DB988A70-9A68-4E95-B89D-577737BEEE74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Dry Shrinkage – 0.02%</a:t>
          </a:r>
        </a:p>
      </dgm:t>
    </dgm:pt>
    <dgm:pt modelId="{C829D1F0-FC81-497F-833D-F5CCCC0298C6}" type="parTrans" cxnId="{CEAAFBA9-23D7-4C2D-AFCD-11749F71D857}">
      <dgm:prSet/>
      <dgm:spPr/>
      <dgm:t>
        <a:bodyPr/>
        <a:lstStyle/>
        <a:p>
          <a:endParaRPr lang="en-US"/>
        </a:p>
      </dgm:t>
    </dgm:pt>
    <dgm:pt modelId="{8B93D474-1347-4B83-8828-0FA4DCF89109}" type="sibTrans" cxnId="{CEAAFBA9-23D7-4C2D-AFCD-11749F71D857}">
      <dgm:prSet/>
      <dgm:spPr/>
      <dgm:t>
        <a:bodyPr/>
        <a:lstStyle/>
        <a:p>
          <a:endParaRPr lang="en-US"/>
        </a:p>
      </dgm:t>
    </dgm:pt>
    <dgm:pt modelId="{C84BF02C-1EBB-41D2-B5A5-6F943089C4F6}">
      <dgm:prSet/>
      <dgm:spPr/>
      <dgm:t>
        <a:bodyPr/>
        <a:lstStyle/>
        <a:p>
          <a:r>
            <a:rPr lang="en-US"/>
            <a:t>Thermal Conductivity – 0.839 BTU</a:t>
          </a:r>
        </a:p>
      </dgm:t>
    </dgm:pt>
    <dgm:pt modelId="{ECC9A0DB-249E-446D-9B8C-BA7A930F6CF1}" type="parTrans" cxnId="{C5157D67-CB39-443D-8E1D-DA5A0918C285}">
      <dgm:prSet/>
      <dgm:spPr/>
      <dgm:t>
        <a:bodyPr/>
        <a:lstStyle/>
        <a:p>
          <a:endParaRPr lang="en-US"/>
        </a:p>
      </dgm:t>
    </dgm:pt>
    <dgm:pt modelId="{B4398973-54D4-4E46-9A59-95C36D2E6220}" type="sibTrans" cxnId="{C5157D67-CB39-443D-8E1D-DA5A0918C285}">
      <dgm:prSet/>
      <dgm:spPr/>
      <dgm:t>
        <a:bodyPr/>
        <a:lstStyle/>
        <a:p>
          <a:endParaRPr lang="en-US"/>
        </a:p>
      </dgm:t>
    </dgm:pt>
    <dgm:pt modelId="{AC455AE3-B221-454D-9421-9CA3AA95FCAB}">
      <dgm:prSet/>
      <dgm:spPr/>
      <dgm:t>
        <a:bodyPr/>
        <a:lstStyle/>
        <a:p>
          <a:r>
            <a:rPr lang="en-US"/>
            <a:t>R Value – 2.3</a:t>
          </a:r>
        </a:p>
      </dgm:t>
    </dgm:pt>
    <dgm:pt modelId="{E94E6379-1BC3-4152-9728-7E6730C20F09}" type="parTrans" cxnId="{478AB9A3-2003-4CB5-A315-7E43AC87E6F2}">
      <dgm:prSet/>
      <dgm:spPr/>
      <dgm:t>
        <a:bodyPr/>
        <a:lstStyle/>
        <a:p>
          <a:endParaRPr lang="en-US"/>
        </a:p>
      </dgm:t>
    </dgm:pt>
    <dgm:pt modelId="{053379CF-DCF1-46E9-89E2-DFE51B5E2292}" type="sibTrans" cxnId="{478AB9A3-2003-4CB5-A315-7E43AC87E6F2}">
      <dgm:prSet/>
      <dgm:spPr/>
      <dgm:t>
        <a:bodyPr/>
        <a:lstStyle/>
        <a:p>
          <a:endParaRPr lang="en-US"/>
        </a:p>
      </dgm:t>
    </dgm:pt>
    <dgm:pt modelId="{B945DB7A-C60C-4EC8-851D-25B81A612102}">
      <dgm:prSet/>
      <dgm:spPr/>
      <dgm:t>
        <a:bodyPr/>
        <a:lstStyle/>
        <a:p>
          <a:r>
            <a:rPr lang="en-US"/>
            <a:t>Permeability – 6.58 US Perms</a:t>
          </a:r>
        </a:p>
      </dgm:t>
    </dgm:pt>
    <dgm:pt modelId="{CC3254D6-80CD-4F3E-8FBD-ABAFF65AFD56}" type="parTrans" cxnId="{2421AB95-04C2-4DCF-AEBC-091129FCBB4A}">
      <dgm:prSet/>
      <dgm:spPr/>
      <dgm:t>
        <a:bodyPr/>
        <a:lstStyle/>
        <a:p>
          <a:endParaRPr lang="en-US"/>
        </a:p>
      </dgm:t>
    </dgm:pt>
    <dgm:pt modelId="{D3F0562C-5D5F-4CB5-A57F-9B0C9B19CAEE}" type="sibTrans" cxnId="{2421AB95-04C2-4DCF-AEBC-091129FCBB4A}">
      <dgm:prSet/>
      <dgm:spPr/>
      <dgm:t>
        <a:bodyPr/>
        <a:lstStyle/>
        <a:p>
          <a:endParaRPr lang="en-US"/>
        </a:p>
      </dgm:t>
    </dgm:pt>
    <dgm:pt modelId="{EEF998DB-D274-456E-B64F-F57B45FB3170}">
      <dgm:prSet/>
      <dgm:spPr/>
      <dgm:t>
        <a:bodyPr/>
        <a:lstStyle/>
        <a:p>
          <a:r>
            <a:rPr lang="en-US" dirty="0"/>
            <a:t>Moisture Absorption – 7.61 </a:t>
          </a:r>
          <a:r>
            <a:rPr lang="en-US" dirty="0" err="1"/>
            <a:t>Wt</a:t>
          </a:r>
          <a:r>
            <a:rPr lang="en-US" dirty="0"/>
            <a:t>%</a:t>
          </a:r>
        </a:p>
      </dgm:t>
    </dgm:pt>
    <dgm:pt modelId="{726B5D4C-4B89-4105-B9C7-BB73DB1FE8DF}" type="parTrans" cxnId="{7696D830-0A4E-4A70-915F-4346386A3B5D}">
      <dgm:prSet/>
      <dgm:spPr/>
      <dgm:t>
        <a:bodyPr/>
        <a:lstStyle/>
        <a:p>
          <a:endParaRPr lang="en-US"/>
        </a:p>
      </dgm:t>
    </dgm:pt>
    <dgm:pt modelId="{D16E4626-B521-46AC-8E22-5FA53763A2BA}" type="sibTrans" cxnId="{7696D830-0A4E-4A70-915F-4346386A3B5D}">
      <dgm:prSet/>
      <dgm:spPr/>
      <dgm:t>
        <a:bodyPr/>
        <a:lstStyle/>
        <a:p>
          <a:endParaRPr lang="en-US"/>
        </a:p>
      </dgm:t>
    </dgm:pt>
    <dgm:pt modelId="{080461CC-1F5A-4707-83C4-1DB948966B9B}">
      <dgm:prSet/>
      <dgm:spPr/>
      <dgm:t>
        <a:bodyPr/>
        <a:lstStyle/>
        <a:p>
          <a:r>
            <a:rPr lang="en-US"/>
            <a:t>Water Absorption – 22.4 WT%</a:t>
          </a:r>
        </a:p>
      </dgm:t>
    </dgm:pt>
    <dgm:pt modelId="{6FF49864-5375-43C0-AF16-4FE2C972E392}" type="parTrans" cxnId="{F7C5F1C7-F5FC-423B-9268-0DD27361C8F4}">
      <dgm:prSet/>
      <dgm:spPr/>
      <dgm:t>
        <a:bodyPr/>
        <a:lstStyle/>
        <a:p>
          <a:endParaRPr lang="en-US"/>
        </a:p>
      </dgm:t>
    </dgm:pt>
    <dgm:pt modelId="{E0ED62FB-89BC-461B-97D5-719DBC7C0B0C}" type="sibTrans" cxnId="{F7C5F1C7-F5FC-423B-9268-0DD27361C8F4}">
      <dgm:prSet/>
      <dgm:spPr/>
      <dgm:t>
        <a:bodyPr/>
        <a:lstStyle/>
        <a:p>
          <a:endParaRPr lang="en-US"/>
        </a:p>
      </dgm:t>
    </dgm:pt>
    <dgm:pt modelId="{844D3C3F-ED73-437B-99AA-1E84F81C3A67}">
      <dgm:prSet/>
      <dgm:spPr/>
      <dgm:t>
        <a:bodyPr/>
        <a:lstStyle/>
        <a:p>
          <a:r>
            <a:rPr lang="en-US"/>
            <a:t>Elastic Modulus 326.9 ksi</a:t>
          </a:r>
        </a:p>
      </dgm:t>
    </dgm:pt>
    <dgm:pt modelId="{6A251218-29D2-42C8-9BA1-598A1D047BDB}" type="parTrans" cxnId="{E5F70A4D-8F69-49A5-B2C0-DDFA95DFDE2F}">
      <dgm:prSet/>
      <dgm:spPr/>
      <dgm:t>
        <a:bodyPr/>
        <a:lstStyle/>
        <a:p>
          <a:endParaRPr lang="en-US"/>
        </a:p>
      </dgm:t>
    </dgm:pt>
    <dgm:pt modelId="{732CB132-12F9-4126-AA5F-A970FC3A2556}" type="sibTrans" cxnId="{E5F70A4D-8F69-49A5-B2C0-DDFA95DFDE2F}">
      <dgm:prSet/>
      <dgm:spPr/>
      <dgm:t>
        <a:bodyPr/>
        <a:lstStyle/>
        <a:p>
          <a:endParaRPr lang="en-US"/>
        </a:p>
      </dgm:t>
    </dgm:pt>
    <dgm:pt modelId="{F0A6AA62-6900-4B4B-92CB-D7433F3B0EA0}">
      <dgm:prSet/>
      <dgm:spPr/>
      <dgm:t>
        <a:bodyPr/>
        <a:lstStyle/>
        <a:p>
          <a:r>
            <a:rPr lang="en-US"/>
            <a:t>Acoustic Insulation (2” thick panels) – 28 STC</a:t>
          </a:r>
        </a:p>
      </dgm:t>
    </dgm:pt>
    <dgm:pt modelId="{792719B9-7C66-4BAB-BA08-52699DF421EF}" type="parTrans" cxnId="{BE514D40-221C-44E3-9FAD-0A8888349FBE}">
      <dgm:prSet/>
      <dgm:spPr/>
      <dgm:t>
        <a:bodyPr/>
        <a:lstStyle/>
        <a:p>
          <a:endParaRPr lang="en-US"/>
        </a:p>
      </dgm:t>
    </dgm:pt>
    <dgm:pt modelId="{5646A881-7981-4DCD-B208-AE0640E5323C}" type="sibTrans" cxnId="{BE514D40-221C-44E3-9FAD-0A8888349FBE}">
      <dgm:prSet/>
      <dgm:spPr/>
      <dgm:t>
        <a:bodyPr/>
        <a:lstStyle/>
        <a:p>
          <a:endParaRPr lang="en-US"/>
        </a:p>
      </dgm:t>
    </dgm:pt>
    <dgm:pt modelId="{6FDB8632-0389-4590-8B51-7B81D7B5E99A}" type="pres">
      <dgm:prSet presAssocID="{F57ACB80-A327-4C88-8750-26908CAA4971}" presName="diagram" presStyleCnt="0">
        <dgm:presLayoutVars>
          <dgm:dir/>
          <dgm:resizeHandles val="exact"/>
        </dgm:presLayoutVars>
      </dgm:prSet>
      <dgm:spPr/>
    </dgm:pt>
    <dgm:pt modelId="{11567FA2-B091-4D3B-852F-9B44614993ED}" type="pres">
      <dgm:prSet presAssocID="{EF3399C9-E739-4D01-8EC2-D5ACE89C81CA}" presName="node" presStyleLbl="node1" presStyleIdx="0" presStyleCnt="11">
        <dgm:presLayoutVars>
          <dgm:bulletEnabled val="1"/>
        </dgm:presLayoutVars>
      </dgm:prSet>
      <dgm:spPr/>
    </dgm:pt>
    <dgm:pt modelId="{BB0B1E3E-EED5-4319-9A61-05BB921F5CBB}" type="pres">
      <dgm:prSet presAssocID="{EB51B0B2-0A61-43BF-B787-2940DB824B98}" presName="sibTrans" presStyleCnt="0"/>
      <dgm:spPr/>
    </dgm:pt>
    <dgm:pt modelId="{51261518-22A5-41D0-BECF-D616F207AD0A}" type="pres">
      <dgm:prSet presAssocID="{F3063DBE-5478-4895-B6A5-15F9A12FC9C2}" presName="node" presStyleLbl="node1" presStyleIdx="1" presStyleCnt="11">
        <dgm:presLayoutVars>
          <dgm:bulletEnabled val="1"/>
        </dgm:presLayoutVars>
      </dgm:prSet>
      <dgm:spPr/>
    </dgm:pt>
    <dgm:pt modelId="{7709002E-79E7-42D6-9BD6-7C385CDD9256}" type="pres">
      <dgm:prSet presAssocID="{AF987F17-91F9-4C69-B7A4-96D2854C6951}" presName="sibTrans" presStyleCnt="0"/>
      <dgm:spPr/>
    </dgm:pt>
    <dgm:pt modelId="{7F9BF8DA-E74E-47A2-968B-6A56D8CE3FE9}" type="pres">
      <dgm:prSet presAssocID="{72A33619-D258-44D5-8219-945B78AAEA87}" presName="node" presStyleLbl="node1" presStyleIdx="2" presStyleCnt="11">
        <dgm:presLayoutVars>
          <dgm:bulletEnabled val="1"/>
        </dgm:presLayoutVars>
      </dgm:prSet>
      <dgm:spPr/>
    </dgm:pt>
    <dgm:pt modelId="{3CB3A834-B9BF-47C1-9377-BE8753554275}" type="pres">
      <dgm:prSet presAssocID="{5E15308C-E044-49E8-A044-E1D994711EE6}" presName="sibTrans" presStyleCnt="0"/>
      <dgm:spPr/>
    </dgm:pt>
    <dgm:pt modelId="{09AC23FE-9C7F-4541-90C1-0C07C3A8A595}" type="pres">
      <dgm:prSet presAssocID="{DB988A70-9A68-4E95-B89D-577737BEEE74}" presName="node" presStyleLbl="node1" presStyleIdx="3" presStyleCnt="11">
        <dgm:presLayoutVars>
          <dgm:bulletEnabled val="1"/>
        </dgm:presLayoutVars>
      </dgm:prSet>
      <dgm:spPr/>
    </dgm:pt>
    <dgm:pt modelId="{F693D6CB-B415-4A4D-AB94-6F1E791900CE}" type="pres">
      <dgm:prSet presAssocID="{8B93D474-1347-4B83-8828-0FA4DCF89109}" presName="sibTrans" presStyleCnt="0"/>
      <dgm:spPr/>
    </dgm:pt>
    <dgm:pt modelId="{A466605E-8445-49C8-8CBD-B8C9156FCCBD}" type="pres">
      <dgm:prSet presAssocID="{C84BF02C-1EBB-41D2-B5A5-6F943089C4F6}" presName="node" presStyleLbl="node1" presStyleIdx="4" presStyleCnt="11">
        <dgm:presLayoutVars>
          <dgm:bulletEnabled val="1"/>
        </dgm:presLayoutVars>
      </dgm:prSet>
      <dgm:spPr/>
    </dgm:pt>
    <dgm:pt modelId="{1734960D-3258-4B59-8CFF-1ABB2D732500}" type="pres">
      <dgm:prSet presAssocID="{B4398973-54D4-4E46-9A59-95C36D2E6220}" presName="sibTrans" presStyleCnt="0"/>
      <dgm:spPr/>
    </dgm:pt>
    <dgm:pt modelId="{9B572D66-9395-4486-B600-BD232CE18998}" type="pres">
      <dgm:prSet presAssocID="{AC455AE3-B221-454D-9421-9CA3AA95FCAB}" presName="node" presStyleLbl="node1" presStyleIdx="5" presStyleCnt="11">
        <dgm:presLayoutVars>
          <dgm:bulletEnabled val="1"/>
        </dgm:presLayoutVars>
      </dgm:prSet>
      <dgm:spPr/>
    </dgm:pt>
    <dgm:pt modelId="{4FEB6A8D-4C14-40E0-8706-A4FCE0797034}" type="pres">
      <dgm:prSet presAssocID="{053379CF-DCF1-46E9-89E2-DFE51B5E2292}" presName="sibTrans" presStyleCnt="0"/>
      <dgm:spPr/>
    </dgm:pt>
    <dgm:pt modelId="{F90EA1E9-7F10-4CF5-87CF-F539CCFF2A00}" type="pres">
      <dgm:prSet presAssocID="{B945DB7A-C60C-4EC8-851D-25B81A612102}" presName="node" presStyleLbl="node1" presStyleIdx="6" presStyleCnt="11">
        <dgm:presLayoutVars>
          <dgm:bulletEnabled val="1"/>
        </dgm:presLayoutVars>
      </dgm:prSet>
      <dgm:spPr/>
    </dgm:pt>
    <dgm:pt modelId="{715B2D00-04B3-4AF7-9FF7-43240B52C6EE}" type="pres">
      <dgm:prSet presAssocID="{D3F0562C-5D5F-4CB5-A57F-9B0C9B19CAEE}" presName="sibTrans" presStyleCnt="0"/>
      <dgm:spPr/>
    </dgm:pt>
    <dgm:pt modelId="{895A251E-5EEF-4D76-8877-F16FF4B218D8}" type="pres">
      <dgm:prSet presAssocID="{EEF998DB-D274-456E-B64F-F57B45FB3170}" presName="node" presStyleLbl="node1" presStyleIdx="7" presStyleCnt="11">
        <dgm:presLayoutVars>
          <dgm:bulletEnabled val="1"/>
        </dgm:presLayoutVars>
      </dgm:prSet>
      <dgm:spPr/>
    </dgm:pt>
    <dgm:pt modelId="{958A0009-2B60-42C0-A424-6F8ECF4771E5}" type="pres">
      <dgm:prSet presAssocID="{D16E4626-B521-46AC-8E22-5FA53763A2BA}" presName="sibTrans" presStyleCnt="0"/>
      <dgm:spPr/>
    </dgm:pt>
    <dgm:pt modelId="{B991F769-96C3-4553-AC68-E40D1452BD95}" type="pres">
      <dgm:prSet presAssocID="{080461CC-1F5A-4707-83C4-1DB948966B9B}" presName="node" presStyleLbl="node1" presStyleIdx="8" presStyleCnt="11">
        <dgm:presLayoutVars>
          <dgm:bulletEnabled val="1"/>
        </dgm:presLayoutVars>
      </dgm:prSet>
      <dgm:spPr/>
    </dgm:pt>
    <dgm:pt modelId="{22028E91-BA7F-440C-8F77-2C31D7949C53}" type="pres">
      <dgm:prSet presAssocID="{E0ED62FB-89BC-461B-97D5-719DBC7C0B0C}" presName="sibTrans" presStyleCnt="0"/>
      <dgm:spPr/>
    </dgm:pt>
    <dgm:pt modelId="{597177DC-4069-479C-AC2E-B9CE6A1D68A0}" type="pres">
      <dgm:prSet presAssocID="{844D3C3F-ED73-437B-99AA-1E84F81C3A67}" presName="node" presStyleLbl="node1" presStyleIdx="9" presStyleCnt="11">
        <dgm:presLayoutVars>
          <dgm:bulletEnabled val="1"/>
        </dgm:presLayoutVars>
      </dgm:prSet>
      <dgm:spPr/>
    </dgm:pt>
    <dgm:pt modelId="{209E4D1A-B345-4E32-BDC6-B133DCE426FC}" type="pres">
      <dgm:prSet presAssocID="{732CB132-12F9-4126-AA5F-A970FC3A2556}" presName="sibTrans" presStyleCnt="0"/>
      <dgm:spPr/>
    </dgm:pt>
    <dgm:pt modelId="{8546DDA6-4823-4179-80DC-5FE31F540E6E}" type="pres">
      <dgm:prSet presAssocID="{F0A6AA62-6900-4B4B-92CB-D7433F3B0EA0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BD9BA18-4F88-4ED7-B36D-EB2CF78C2580}" srcId="{F57ACB80-A327-4C88-8750-26908CAA4971}" destId="{72A33619-D258-44D5-8219-945B78AAEA87}" srcOrd="2" destOrd="0" parTransId="{07AB6C0D-341A-4C12-9FC8-C9B725FD5244}" sibTransId="{5E15308C-E044-49E8-A044-E1D994711EE6}"/>
    <dgm:cxn modelId="{C8546119-34C8-4308-A22F-4A4C54BE9C17}" type="presOf" srcId="{72A33619-D258-44D5-8219-945B78AAEA87}" destId="{7F9BF8DA-E74E-47A2-968B-6A56D8CE3FE9}" srcOrd="0" destOrd="0" presId="urn:microsoft.com/office/officeart/2005/8/layout/default"/>
    <dgm:cxn modelId="{7696D830-0A4E-4A70-915F-4346386A3B5D}" srcId="{F57ACB80-A327-4C88-8750-26908CAA4971}" destId="{EEF998DB-D274-456E-B64F-F57B45FB3170}" srcOrd="7" destOrd="0" parTransId="{726B5D4C-4B89-4105-B9C7-BB73DB1FE8DF}" sibTransId="{D16E4626-B521-46AC-8E22-5FA53763A2BA}"/>
    <dgm:cxn modelId="{73095A37-0DB2-4373-B424-02407FEB7B87}" type="presOf" srcId="{F57ACB80-A327-4C88-8750-26908CAA4971}" destId="{6FDB8632-0389-4590-8B51-7B81D7B5E99A}" srcOrd="0" destOrd="0" presId="urn:microsoft.com/office/officeart/2005/8/layout/default"/>
    <dgm:cxn modelId="{4ABD1B3D-A354-45E4-9FED-4ADEFD2376BF}" srcId="{F57ACB80-A327-4C88-8750-26908CAA4971}" destId="{EF3399C9-E739-4D01-8EC2-D5ACE89C81CA}" srcOrd="0" destOrd="0" parTransId="{D49A2111-783A-4B8F-914C-9696193BE85F}" sibTransId="{EB51B0B2-0A61-43BF-B787-2940DB824B98}"/>
    <dgm:cxn modelId="{BE514D40-221C-44E3-9FAD-0A8888349FBE}" srcId="{F57ACB80-A327-4C88-8750-26908CAA4971}" destId="{F0A6AA62-6900-4B4B-92CB-D7433F3B0EA0}" srcOrd="10" destOrd="0" parTransId="{792719B9-7C66-4BAB-BA08-52699DF421EF}" sibTransId="{5646A881-7981-4DCD-B208-AE0640E5323C}"/>
    <dgm:cxn modelId="{C5157D67-CB39-443D-8E1D-DA5A0918C285}" srcId="{F57ACB80-A327-4C88-8750-26908CAA4971}" destId="{C84BF02C-1EBB-41D2-B5A5-6F943089C4F6}" srcOrd="4" destOrd="0" parTransId="{ECC9A0DB-249E-446D-9B8C-BA7A930F6CF1}" sibTransId="{B4398973-54D4-4E46-9A59-95C36D2E6220}"/>
    <dgm:cxn modelId="{E5F70A4D-8F69-49A5-B2C0-DDFA95DFDE2F}" srcId="{F57ACB80-A327-4C88-8750-26908CAA4971}" destId="{844D3C3F-ED73-437B-99AA-1E84F81C3A67}" srcOrd="9" destOrd="0" parTransId="{6A251218-29D2-42C8-9BA1-598A1D047BDB}" sibTransId="{732CB132-12F9-4126-AA5F-A970FC3A2556}"/>
    <dgm:cxn modelId="{5F872386-A4B1-49DD-AD7B-E56E34CB1E59}" type="presOf" srcId="{080461CC-1F5A-4707-83C4-1DB948966B9B}" destId="{B991F769-96C3-4553-AC68-E40D1452BD95}" srcOrd="0" destOrd="0" presId="urn:microsoft.com/office/officeart/2005/8/layout/default"/>
    <dgm:cxn modelId="{7F7EC088-7DD0-4B5F-86E3-1492E68182C7}" type="presOf" srcId="{EEF998DB-D274-456E-B64F-F57B45FB3170}" destId="{895A251E-5EEF-4D76-8877-F16FF4B218D8}" srcOrd="0" destOrd="0" presId="urn:microsoft.com/office/officeart/2005/8/layout/default"/>
    <dgm:cxn modelId="{4168D994-3F5A-4E4B-A7D2-3483170F2137}" type="presOf" srcId="{AC455AE3-B221-454D-9421-9CA3AA95FCAB}" destId="{9B572D66-9395-4486-B600-BD232CE18998}" srcOrd="0" destOrd="0" presId="urn:microsoft.com/office/officeart/2005/8/layout/default"/>
    <dgm:cxn modelId="{2421AB95-04C2-4DCF-AEBC-091129FCBB4A}" srcId="{F57ACB80-A327-4C88-8750-26908CAA4971}" destId="{B945DB7A-C60C-4EC8-851D-25B81A612102}" srcOrd="6" destOrd="0" parTransId="{CC3254D6-80CD-4F3E-8FBD-ABAFF65AFD56}" sibTransId="{D3F0562C-5D5F-4CB5-A57F-9B0C9B19CAEE}"/>
    <dgm:cxn modelId="{9BF4E498-09F6-4139-BB43-B1535DF7B55F}" type="presOf" srcId="{EF3399C9-E739-4D01-8EC2-D5ACE89C81CA}" destId="{11567FA2-B091-4D3B-852F-9B44614993ED}" srcOrd="0" destOrd="0" presId="urn:microsoft.com/office/officeart/2005/8/layout/default"/>
    <dgm:cxn modelId="{06E4AC9A-9F9A-4FCE-A9B1-AB23B4905F03}" type="presOf" srcId="{DB988A70-9A68-4E95-B89D-577737BEEE74}" destId="{09AC23FE-9C7F-4541-90C1-0C07C3A8A595}" srcOrd="0" destOrd="0" presId="urn:microsoft.com/office/officeart/2005/8/layout/default"/>
    <dgm:cxn modelId="{478AB9A3-2003-4CB5-A315-7E43AC87E6F2}" srcId="{F57ACB80-A327-4C88-8750-26908CAA4971}" destId="{AC455AE3-B221-454D-9421-9CA3AA95FCAB}" srcOrd="5" destOrd="0" parTransId="{E94E6379-1BC3-4152-9728-7E6730C20F09}" sibTransId="{053379CF-DCF1-46E9-89E2-DFE51B5E2292}"/>
    <dgm:cxn modelId="{CEAAFBA9-23D7-4C2D-AFCD-11749F71D857}" srcId="{F57ACB80-A327-4C88-8750-26908CAA4971}" destId="{DB988A70-9A68-4E95-B89D-577737BEEE74}" srcOrd="3" destOrd="0" parTransId="{C829D1F0-FC81-497F-833D-F5CCCC0298C6}" sibTransId="{8B93D474-1347-4B83-8828-0FA4DCF89109}"/>
    <dgm:cxn modelId="{CD10D7C1-FFE8-4FE5-A6B4-9925ED8269C2}" srcId="{F57ACB80-A327-4C88-8750-26908CAA4971}" destId="{F3063DBE-5478-4895-B6A5-15F9A12FC9C2}" srcOrd="1" destOrd="0" parTransId="{9869D4CB-AE60-4026-89E7-EECF96C408A8}" sibTransId="{AF987F17-91F9-4C69-B7A4-96D2854C6951}"/>
    <dgm:cxn modelId="{F7C5F1C7-F5FC-423B-9268-0DD27361C8F4}" srcId="{F57ACB80-A327-4C88-8750-26908CAA4971}" destId="{080461CC-1F5A-4707-83C4-1DB948966B9B}" srcOrd="8" destOrd="0" parTransId="{6FF49864-5375-43C0-AF16-4FE2C972E392}" sibTransId="{E0ED62FB-89BC-461B-97D5-719DBC7C0B0C}"/>
    <dgm:cxn modelId="{F4A8EAC8-AD48-4928-9AC0-E4DBDFBC3A47}" type="presOf" srcId="{B945DB7A-C60C-4EC8-851D-25B81A612102}" destId="{F90EA1E9-7F10-4CF5-87CF-F539CCFF2A00}" srcOrd="0" destOrd="0" presId="urn:microsoft.com/office/officeart/2005/8/layout/default"/>
    <dgm:cxn modelId="{803A52CD-6670-4F4F-86E6-91B5BF97EABF}" type="presOf" srcId="{C84BF02C-1EBB-41D2-B5A5-6F943089C4F6}" destId="{A466605E-8445-49C8-8CBD-B8C9156FCCBD}" srcOrd="0" destOrd="0" presId="urn:microsoft.com/office/officeart/2005/8/layout/default"/>
    <dgm:cxn modelId="{B0FA28F7-0D22-4940-BEAF-DA4ADC28087A}" type="presOf" srcId="{F0A6AA62-6900-4B4B-92CB-D7433F3B0EA0}" destId="{8546DDA6-4823-4179-80DC-5FE31F540E6E}" srcOrd="0" destOrd="0" presId="urn:microsoft.com/office/officeart/2005/8/layout/default"/>
    <dgm:cxn modelId="{9F3587FC-22F6-4385-8F9A-52B967ED830C}" type="presOf" srcId="{844D3C3F-ED73-437B-99AA-1E84F81C3A67}" destId="{597177DC-4069-479C-AC2E-B9CE6A1D68A0}" srcOrd="0" destOrd="0" presId="urn:microsoft.com/office/officeart/2005/8/layout/default"/>
    <dgm:cxn modelId="{A7A59FFF-E79B-453C-AED3-DF6971B538B5}" type="presOf" srcId="{F3063DBE-5478-4895-B6A5-15F9A12FC9C2}" destId="{51261518-22A5-41D0-BECF-D616F207AD0A}" srcOrd="0" destOrd="0" presId="urn:microsoft.com/office/officeart/2005/8/layout/default"/>
    <dgm:cxn modelId="{49A47272-F813-4868-9E0F-EDF3FCBF2EC0}" type="presParOf" srcId="{6FDB8632-0389-4590-8B51-7B81D7B5E99A}" destId="{11567FA2-B091-4D3B-852F-9B44614993ED}" srcOrd="0" destOrd="0" presId="urn:microsoft.com/office/officeart/2005/8/layout/default"/>
    <dgm:cxn modelId="{FA468863-05A0-4778-BA27-7FB4E584EA24}" type="presParOf" srcId="{6FDB8632-0389-4590-8B51-7B81D7B5E99A}" destId="{BB0B1E3E-EED5-4319-9A61-05BB921F5CBB}" srcOrd="1" destOrd="0" presId="urn:microsoft.com/office/officeart/2005/8/layout/default"/>
    <dgm:cxn modelId="{B7AEBA53-F52C-4D20-9A3E-23DD98C553F5}" type="presParOf" srcId="{6FDB8632-0389-4590-8B51-7B81D7B5E99A}" destId="{51261518-22A5-41D0-BECF-D616F207AD0A}" srcOrd="2" destOrd="0" presId="urn:microsoft.com/office/officeart/2005/8/layout/default"/>
    <dgm:cxn modelId="{97181510-015F-4A80-BE11-28A1353E588A}" type="presParOf" srcId="{6FDB8632-0389-4590-8B51-7B81D7B5E99A}" destId="{7709002E-79E7-42D6-9BD6-7C385CDD9256}" srcOrd="3" destOrd="0" presId="urn:microsoft.com/office/officeart/2005/8/layout/default"/>
    <dgm:cxn modelId="{2F1B4325-693F-4848-B297-30225A031DDD}" type="presParOf" srcId="{6FDB8632-0389-4590-8B51-7B81D7B5E99A}" destId="{7F9BF8DA-E74E-47A2-968B-6A56D8CE3FE9}" srcOrd="4" destOrd="0" presId="urn:microsoft.com/office/officeart/2005/8/layout/default"/>
    <dgm:cxn modelId="{155F2E23-9B45-489F-A38C-51D46B8C6841}" type="presParOf" srcId="{6FDB8632-0389-4590-8B51-7B81D7B5E99A}" destId="{3CB3A834-B9BF-47C1-9377-BE8753554275}" srcOrd="5" destOrd="0" presId="urn:microsoft.com/office/officeart/2005/8/layout/default"/>
    <dgm:cxn modelId="{3C96B9B6-DC8B-4839-B835-DB74BC5A27A6}" type="presParOf" srcId="{6FDB8632-0389-4590-8B51-7B81D7B5E99A}" destId="{09AC23FE-9C7F-4541-90C1-0C07C3A8A595}" srcOrd="6" destOrd="0" presId="urn:microsoft.com/office/officeart/2005/8/layout/default"/>
    <dgm:cxn modelId="{58434E2F-B6D2-48D3-A4E9-1F902DE9E8DF}" type="presParOf" srcId="{6FDB8632-0389-4590-8B51-7B81D7B5E99A}" destId="{F693D6CB-B415-4A4D-AB94-6F1E791900CE}" srcOrd="7" destOrd="0" presId="urn:microsoft.com/office/officeart/2005/8/layout/default"/>
    <dgm:cxn modelId="{23BA293E-6714-4068-92D4-1D5544D75D86}" type="presParOf" srcId="{6FDB8632-0389-4590-8B51-7B81D7B5E99A}" destId="{A466605E-8445-49C8-8CBD-B8C9156FCCBD}" srcOrd="8" destOrd="0" presId="urn:microsoft.com/office/officeart/2005/8/layout/default"/>
    <dgm:cxn modelId="{0676B214-033F-4492-8F9D-616FE03DF48D}" type="presParOf" srcId="{6FDB8632-0389-4590-8B51-7B81D7B5E99A}" destId="{1734960D-3258-4B59-8CFF-1ABB2D732500}" srcOrd="9" destOrd="0" presId="urn:microsoft.com/office/officeart/2005/8/layout/default"/>
    <dgm:cxn modelId="{85653F48-34A6-40FA-974D-C846663228B6}" type="presParOf" srcId="{6FDB8632-0389-4590-8B51-7B81D7B5E99A}" destId="{9B572D66-9395-4486-B600-BD232CE18998}" srcOrd="10" destOrd="0" presId="urn:microsoft.com/office/officeart/2005/8/layout/default"/>
    <dgm:cxn modelId="{9EF6BEA0-8847-4626-8349-A55FD4C9A937}" type="presParOf" srcId="{6FDB8632-0389-4590-8B51-7B81D7B5E99A}" destId="{4FEB6A8D-4C14-40E0-8706-A4FCE0797034}" srcOrd="11" destOrd="0" presId="urn:microsoft.com/office/officeart/2005/8/layout/default"/>
    <dgm:cxn modelId="{8C1B9911-BEA4-475E-9FD6-570CD0EB8698}" type="presParOf" srcId="{6FDB8632-0389-4590-8B51-7B81D7B5E99A}" destId="{F90EA1E9-7F10-4CF5-87CF-F539CCFF2A00}" srcOrd="12" destOrd="0" presId="urn:microsoft.com/office/officeart/2005/8/layout/default"/>
    <dgm:cxn modelId="{2192F364-7AF3-4B7A-9197-4B9C473A069A}" type="presParOf" srcId="{6FDB8632-0389-4590-8B51-7B81D7B5E99A}" destId="{715B2D00-04B3-4AF7-9FF7-43240B52C6EE}" srcOrd="13" destOrd="0" presId="urn:microsoft.com/office/officeart/2005/8/layout/default"/>
    <dgm:cxn modelId="{2E5F2555-964E-4C44-AECC-290372FC8A44}" type="presParOf" srcId="{6FDB8632-0389-4590-8B51-7B81D7B5E99A}" destId="{895A251E-5EEF-4D76-8877-F16FF4B218D8}" srcOrd="14" destOrd="0" presId="urn:microsoft.com/office/officeart/2005/8/layout/default"/>
    <dgm:cxn modelId="{CD382DDD-4A0A-4BC9-87CA-9BE83C726716}" type="presParOf" srcId="{6FDB8632-0389-4590-8B51-7B81D7B5E99A}" destId="{958A0009-2B60-42C0-A424-6F8ECF4771E5}" srcOrd="15" destOrd="0" presId="urn:microsoft.com/office/officeart/2005/8/layout/default"/>
    <dgm:cxn modelId="{975F1C5D-DCE3-493C-A647-EA07C67891BE}" type="presParOf" srcId="{6FDB8632-0389-4590-8B51-7B81D7B5E99A}" destId="{B991F769-96C3-4553-AC68-E40D1452BD95}" srcOrd="16" destOrd="0" presId="urn:microsoft.com/office/officeart/2005/8/layout/default"/>
    <dgm:cxn modelId="{7E943030-3C55-4AC1-95A4-A9002CB58FBD}" type="presParOf" srcId="{6FDB8632-0389-4590-8B51-7B81D7B5E99A}" destId="{22028E91-BA7F-440C-8F77-2C31D7949C53}" srcOrd="17" destOrd="0" presId="urn:microsoft.com/office/officeart/2005/8/layout/default"/>
    <dgm:cxn modelId="{3EB45A43-559D-4B6B-9EEB-894C875708FD}" type="presParOf" srcId="{6FDB8632-0389-4590-8B51-7B81D7B5E99A}" destId="{597177DC-4069-479C-AC2E-B9CE6A1D68A0}" srcOrd="18" destOrd="0" presId="urn:microsoft.com/office/officeart/2005/8/layout/default"/>
    <dgm:cxn modelId="{DC925210-F6DE-498A-92F1-F8082D9AAE48}" type="presParOf" srcId="{6FDB8632-0389-4590-8B51-7B81D7B5E99A}" destId="{209E4D1A-B345-4E32-BDC6-B133DCE426FC}" srcOrd="19" destOrd="0" presId="urn:microsoft.com/office/officeart/2005/8/layout/default"/>
    <dgm:cxn modelId="{4DBEE3FE-DB51-4839-898C-A56AB9134DB7}" type="presParOf" srcId="{6FDB8632-0389-4590-8B51-7B81D7B5E99A}" destId="{8546DDA6-4823-4179-80DC-5FE31F540E6E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67FA2-B091-4D3B-852F-9B44614993ED}">
      <dsp:nvSpPr>
        <dsp:cNvPr id="0" name=""/>
        <dsp:cNvSpPr/>
      </dsp:nvSpPr>
      <dsp:spPr>
        <a:xfrm>
          <a:off x="1785" y="452225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Compressive strength - 580psi</a:t>
          </a:r>
        </a:p>
      </dsp:txBody>
      <dsp:txXfrm>
        <a:off x="1785" y="452225"/>
        <a:ext cx="1416843" cy="850106"/>
      </dsp:txXfrm>
    </dsp:sp>
    <dsp:sp modelId="{51261518-22A5-41D0-BECF-D616F207AD0A}">
      <dsp:nvSpPr>
        <dsp:cNvPr id="0" name=""/>
        <dsp:cNvSpPr/>
      </dsp:nvSpPr>
      <dsp:spPr>
        <a:xfrm>
          <a:off x="1560314" y="452225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Nominal Density – 30.4 lbs/cubic feet</a:t>
          </a:r>
        </a:p>
      </dsp:txBody>
      <dsp:txXfrm>
        <a:off x="1560314" y="452225"/>
        <a:ext cx="1416843" cy="850106"/>
      </dsp:txXfrm>
    </dsp:sp>
    <dsp:sp modelId="{7F9BF8DA-E74E-47A2-968B-6A56D8CE3FE9}">
      <dsp:nvSpPr>
        <dsp:cNvPr id="0" name=""/>
        <dsp:cNvSpPr/>
      </dsp:nvSpPr>
      <dsp:spPr>
        <a:xfrm>
          <a:off x="3118842" y="452225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Real Density – 33.4 lbs/cubic feet</a:t>
          </a:r>
        </a:p>
      </dsp:txBody>
      <dsp:txXfrm>
        <a:off x="3118842" y="452225"/>
        <a:ext cx="1416843" cy="850106"/>
      </dsp:txXfrm>
    </dsp:sp>
    <dsp:sp modelId="{09AC23FE-9C7F-4541-90C1-0C07C3A8A595}">
      <dsp:nvSpPr>
        <dsp:cNvPr id="0" name=""/>
        <dsp:cNvSpPr/>
      </dsp:nvSpPr>
      <dsp:spPr>
        <a:xfrm>
          <a:off x="4677370" y="452225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Dry Shrinkage – 0.02%</a:t>
          </a:r>
        </a:p>
      </dsp:txBody>
      <dsp:txXfrm>
        <a:off x="4677370" y="452225"/>
        <a:ext cx="1416843" cy="850106"/>
      </dsp:txXfrm>
    </dsp:sp>
    <dsp:sp modelId="{A466605E-8445-49C8-8CBD-B8C9156FCCBD}">
      <dsp:nvSpPr>
        <dsp:cNvPr id="0" name=""/>
        <dsp:cNvSpPr/>
      </dsp:nvSpPr>
      <dsp:spPr>
        <a:xfrm>
          <a:off x="1785" y="1444016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Thermal Conductivity – 0.839 BTU</a:t>
          </a:r>
        </a:p>
      </dsp:txBody>
      <dsp:txXfrm>
        <a:off x="1785" y="1444016"/>
        <a:ext cx="1416843" cy="850106"/>
      </dsp:txXfrm>
    </dsp:sp>
    <dsp:sp modelId="{9B572D66-9395-4486-B600-BD232CE18998}">
      <dsp:nvSpPr>
        <dsp:cNvPr id="0" name=""/>
        <dsp:cNvSpPr/>
      </dsp:nvSpPr>
      <dsp:spPr>
        <a:xfrm>
          <a:off x="1560314" y="1444016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 Value – 2.3</a:t>
          </a:r>
        </a:p>
      </dsp:txBody>
      <dsp:txXfrm>
        <a:off x="1560314" y="1444016"/>
        <a:ext cx="1416843" cy="850106"/>
      </dsp:txXfrm>
    </dsp:sp>
    <dsp:sp modelId="{F90EA1E9-7F10-4CF5-87CF-F539CCFF2A00}">
      <dsp:nvSpPr>
        <dsp:cNvPr id="0" name=""/>
        <dsp:cNvSpPr/>
      </dsp:nvSpPr>
      <dsp:spPr>
        <a:xfrm>
          <a:off x="3118842" y="1444016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Permeability – 6.58 US Perms</a:t>
          </a:r>
        </a:p>
      </dsp:txBody>
      <dsp:txXfrm>
        <a:off x="3118842" y="1444016"/>
        <a:ext cx="1416843" cy="850106"/>
      </dsp:txXfrm>
    </dsp:sp>
    <dsp:sp modelId="{895A251E-5EEF-4D76-8877-F16FF4B218D8}">
      <dsp:nvSpPr>
        <dsp:cNvPr id="0" name=""/>
        <dsp:cNvSpPr/>
      </dsp:nvSpPr>
      <dsp:spPr>
        <a:xfrm>
          <a:off x="4677370" y="1444016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Moisture Absorption – 7.61 </a:t>
          </a:r>
          <a:r>
            <a:rPr lang="en-US" sz="1300" kern="1200" dirty="0" err="1"/>
            <a:t>Wt</a:t>
          </a:r>
          <a:r>
            <a:rPr lang="en-US" sz="1300" kern="1200" dirty="0"/>
            <a:t>%</a:t>
          </a:r>
        </a:p>
      </dsp:txBody>
      <dsp:txXfrm>
        <a:off x="4677370" y="1444016"/>
        <a:ext cx="1416843" cy="850106"/>
      </dsp:txXfrm>
    </dsp:sp>
    <dsp:sp modelId="{B991F769-96C3-4553-AC68-E40D1452BD95}">
      <dsp:nvSpPr>
        <dsp:cNvPr id="0" name=""/>
        <dsp:cNvSpPr/>
      </dsp:nvSpPr>
      <dsp:spPr>
        <a:xfrm>
          <a:off x="781050" y="2435807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Water Absorption – 22.4 WT%</a:t>
          </a:r>
        </a:p>
      </dsp:txBody>
      <dsp:txXfrm>
        <a:off x="781050" y="2435807"/>
        <a:ext cx="1416843" cy="850106"/>
      </dsp:txXfrm>
    </dsp:sp>
    <dsp:sp modelId="{597177DC-4069-479C-AC2E-B9CE6A1D68A0}">
      <dsp:nvSpPr>
        <dsp:cNvPr id="0" name=""/>
        <dsp:cNvSpPr/>
      </dsp:nvSpPr>
      <dsp:spPr>
        <a:xfrm>
          <a:off x="2339578" y="2435806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Elastic Modulus 326.9 ksi</a:t>
          </a:r>
        </a:p>
      </dsp:txBody>
      <dsp:txXfrm>
        <a:off x="2339578" y="2435806"/>
        <a:ext cx="1416843" cy="850106"/>
      </dsp:txXfrm>
    </dsp:sp>
    <dsp:sp modelId="{8546DDA6-4823-4179-80DC-5FE31F540E6E}">
      <dsp:nvSpPr>
        <dsp:cNvPr id="0" name=""/>
        <dsp:cNvSpPr/>
      </dsp:nvSpPr>
      <dsp:spPr>
        <a:xfrm>
          <a:off x="3898106" y="2435806"/>
          <a:ext cx="1416843" cy="850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Acoustic Insulation (2” thick panels) – 28 STC</a:t>
          </a:r>
        </a:p>
      </dsp:txBody>
      <dsp:txXfrm>
        <a:off x="3898106" y="2435806"/>
        <a:ext cx="1416843" cy="85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2655-1D49-49DE-A024-E6F185F2E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401DC-D844-4CA6-8139-BE78F5698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7A861-68A5-4F1D-A3BB-B98FC6524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49AA5-BAE9-4011-B318-D8190F10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C5042-779C-4C86-967D-7495D619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0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5105-19F2-40CB-A618-E3E4087B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DC57F-0A22-4245-A3CF-B55B31D1D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7ECE1-AED5-4A1E-A668-926EB93D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69545-B57B-4A5F-9A4D-890AC7DF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BE3A-EE44-44C3-987B-3E8899E7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35A362-D92A-4DE5-982A-732B17A12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82CA6-1579-4E86-AC43-8156B3739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8D8-F817-444A-A585-F5A619556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7077E-C797-4F0E-8B70-B242095C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8FF8D-8AD6-4D8D-B2F6-12735860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75295-B3FF-4BCA-BA02-497849A3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83A31-B85E-4373-BA2A-D2E196912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A1F70-EE68-4A32-9586-29430B1F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CF21-AE3C-490B-9E19-FA461625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B2C45-0399-40A2-915B-D53B3983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4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4E47-C7E8-48CB-A347-A0CF63C6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E6AD8-CEF3-48F0-BC3B-78834A701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F067-AF30-4EC7-B3B3-1DB39513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7AAA-CC4B-40E6-9E8C-8669ECF7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AE236-3502-42BA-A8D9-7795BA4D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1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C6DE-5B64-4157-81B5-8759D0F4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0B9C-28F5-41D8-B1AC-0DA61EE51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50587-656E-4C5D-BF7E-9FD23D325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99D31-513B-49A0-8223-B2DABB78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10890-1810-4C65-A165-CA271A3B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4775B-AD81-4726-959B-3AF41A17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2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42B3-2179-4D9E-807F-9657DD25A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AEBB9-4A5D-4590-A998-DE153AFB9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66C89-DD87-4040-8D26-27A3A4795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620EF-400E-4B35-BDC1-AE9BFD7EB8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F5416-2C88-4A29-B46D-E5D132D61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7D7D7B-C34A-47AD-A9CE-8BBD0ACD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EFEDDB-593B-4795-94B0-6B8DAB9D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003EBC-1632-4B37-8DA8-5EC48360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2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DDF7-3682-4006-92C5-272B7142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C18B1-86D3-4EC1-B163-39B78D8E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3AF85-29E3-4896-9714-D8AB5BF9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4D821-A244-40CB-A5D6-DB011FA6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8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DFBD4-1D13-452F-B178-96C9E3B4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1B344-0270-45D3-94DF-32A44A4D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BC43B-B889-46A7-B101-D7FF8542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4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29B27-EBEB-4E98-B2F9-6C25E365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090F-1E95-42D5-8DEB-A84E3AD6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431F2-3B2D-4A0F-B013-26CFA32A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698A9-D116-411A-84D7-177F9614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00C5D-7135-42F7-AFCD-27AE5F6F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54E1D-90AE-4914-BCB8-87AEC525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5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C1B5-60FA-4BDF-893D-1413A78C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4692B-762C-4639-B8A5-F1CCB6128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EF803-CA6D-4C89-A878-D3C4F34FE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BFD8F-156B-47CA-B600-66816BE4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60E77-C7D2-4F53-9C37-DFE5B266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1F654-17FB-496A-B107-E839DD06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4441E-18CD-4F64-9987-8309E680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4D993-08A4-4A41-B600-5AE7530C7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BB7D9-923F-4578-BE34-4AB4FE6C7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BA50A-BBA3-4C5F-97DA-E5B8902A9F2E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28C03-8A4C-41C6-BEE8-14C3828083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244-F8F0-406F-9C09-513880AF8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74E2-DB4E-4A7F-9A77-77F3BE31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8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acie@winhill-advisors.com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>
            <a:extLst>
              <a:ext uri="{FF2B5EF4-FFF2-40B4-BE49-F238E27FC236}">
                <a16:creationId xmlns:a16="http://schemas.microsoft.com/office/drawing/2014/main" id="{C749F16B-50F0-4637-8E19-970F7D39D2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467" y="1929553"/>
            <a:ext cx="10905066" cy="2998892"/>
          </a:xfrm>
          <a:prstGeom prst="rect">
            <a:avLst/>
          </a:prstGeom>
        </p:spPr>
      </p:pic>
      <p:pic>
        <p:nvPicPr>
          <p:cNvPr id="8" name="Picture 7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2C972FFA-E087-4A54-A40C-B5A5AB229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70" y="1929553"/>
            <a:ext cx="4975294" cy="25870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3FCB75-BA3C-4CA7-97D0-C92F2EF70EE3}"/>
              </a:ext>
            </a:extLst>
          </p:cNvPr>
          <p:cNvSpPr txBox="1"/>
          <p:nvPr/>
        </p:nvSpPr>
        <p:spPr>
          <a:xfrm>
            <a:off x="1800157" y="429937"/>
            <a:ext cx="4613919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gency FB" panose="020B0503020202020204" pitchFamily="34" charset="0"/>
                <a:ea typeface="+mj-ea"/>
                <a:cs typeface="+mj-cs"/>
              </a:rPr>
              <a:t>Catalog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431F42-1EF0-45A4-B097-DEA32672333B}"/>
              </a:ext>
            </a:extLst>
          </p:cNvPr>
          <p:cNvSpPr/>
          <p:nvPr/>
        </p:nvSpPr>
        <p:spPr>
          <a:xfrm>
            <a:off x="6414076" y="429937"/>
            <a:ext cx="5390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USMEX ADVISORS</a:t>
            </a:r>
          </a:p>
        </p:txBody>
      </p:sp>
    </p:spTree>
    <p:extLst>
      <p:ext uri="{BB962C8B-B14F-4D97-AF65-F5344CB8AC3E}">
        <p14:creationId xmlns:p14="http://schemas.microsoft.com/office/powerpoint/2010/main" val="397459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41">
            <a:extLst>
              <a:ext uri="{FF2B5EF4-FFF2-40B4-BE49-F238E27FC236}">
                <a16:creationId xmlns:a16="http://schemas.microsoft.com/office/drawing/2014/main" id="{178817AF-5897-49A9-B9B0-3AE70F64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" y="659242"/>
            <a:ext cx="739775" cy="468313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39CDF62-6CBA-4A47-9135-A8B10FD07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03" y="8989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Partition Panel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1">
            <a:extLst>
              <a:ext uri="{FF2B5EF4-FFF2-40B4-BE49-F238E27FC236}">
                <a16:creationId xmlns:a16="http://schemas.microsoft.com/office/drawing/2014/main" id="{DA23E8AD-E83B-4CE3-81C8-E83E9BAC4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17" y="1010034"/>
            <a:ext cx="3929310" cy="392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A78D34D-E718-4F14-B5BE-98F9CD42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17" y="3531266"/>
            <a:ext cx="1219200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									   *Standard size shown above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Steel reinforced demising wall panel.  Single panel from floor to ceiling.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Non-load bearing partition walls up to 11.5’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and most efficient installation on the market 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Supports direct attachment of heavy loads, i.e. TV, cabinets and more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 partition wall, resistant to structural movements, will not drift or deflect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require additional reinforcement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10.7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/sq ft for 4” thick panels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9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41">
            <a:extLst>
              <a:ext uri="{FF2B5EF4-FFF2-40B4-BE49-F238E27FC236}">
                <a16:creationId xmlns:a16="http://schemas.microsoft.com/office/drawing/2014/main" id="{178817AF-5897-49A9-B9B0-3AE70F64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" y="659242"/>
            <a:ext cx="739775" cy="468313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B0D84D-879A-4ABF-9A5D-FEB97A3A4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44" y="8989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Confined Masonry Block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2">
            <a:extLst>
              <a:ext uri="{FF2B5EF4-FFF2-40B4-BE49-F238E27FC236}">
                <a16:creationId xmlns:a16="http://schemas.microsoft.com/office/drawing/2014/main" id="{CDE7C42C-27A3-46A4-935D-2DDAA239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686" y="823495"/>
            <a:ext cx="3856038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8FD90A7-89BD-4FDF-A49A-6692EAFC5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44" y="3888754"/>
            <a:ext cx="9970999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*Standard size shown above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Solid, lightweight modular block, confined with concrete columns and beams.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 bearing and structural walls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dimension block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Faster installation compared to traditional systems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quality and smooth finish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/sq ft for 4” thick blocks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7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41">
            <a:extLst>
              <a:ext uri="{FF2B5EF4-FFF2-40B4-BE49-F238E27FC236}">
                <a16:creationId xmlns:a16="http://schemas.microsoft.com/office/drawing/2014/main" id="{178817AF-5897-49A9-B9B0-3AE70F64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" y="659242"/>
            <a:ext cx="739775" cy="468313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08FE7B-570A-45FD-8F1E-FA6802091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2475" y="9239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Modular Block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13">
            <a:extLst>
              <a:ext uri="{FF2B5EF4-FFF2-40B4-BE49-F238E27FC236}">
                <a16:creationId xmlns:a16="http://schemas.microsoft.com/office/drawing/2014/main" id="{E4D9035D-BE2E-4598-86E6-C4184D835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60" y="552813"/>
            <a:ext cx="3459163" cy="345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B396B239-F7CD-4B7B-89D2-36F6E424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975" y="3629613"/>
            <a:ext cx="942975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*Standard size shown above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dimension block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Non-load bearing partition walls up to 23’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Supports direct attachment of heavy loads (TV, cabinets,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 partition wall, resistant to structural movements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require additional reinforcement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10.7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/sq ft for 4” thick blocks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0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41">
            <a:extLst>
              <a:ext uri="{FF2B5EF4-FFF2-40B4-BE49-F238E27FC236}">
                <a16:creationId xmlns:a16="http://schemas.microsoft.com/office/drawing/2014/main" id="{178817AF-5897-49A9-B9B0-3AE70F64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" y="659242"/>
            <a:ext cx="739775" cy="468313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58D111-3751-4218-9EE9-E124994D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58936" y="91124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Reinforced Block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14">
            <a:extLst>
              <a:ext uri="{FF2B5EF4-FFF2-40B4-BE49-F238E27FC236}">
                <a16:creationId xmlns:a16="http://schemas.microsoft.com/office/drawing/2014/main" id="{B2F354E9-0263-4626-B0A8-6381E0988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39" y="781478"/>
            <a:ext cx="3527425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2E8ABC7-93EF-46C1-A026-840D5589F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730" y="3851025"/>
            <a:ext cx="6277681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8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*Standard size shown above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Cored blocks with internal reinforcement made of rebar and concrete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 bearing partition and exterior walls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require additional structural support, no need for beams and columns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Savings of 50% in rebar and concrete compared with traditional system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/sq ft for 5” thick blocks without rebar or concrete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1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787794-18C4-487F-ACB6-698B8C1CDA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6"/>
          <a:stretch/>
        </p:blipFill>
        <p:spPr>
          <a:xfrm>
            <a:off x="523783" y="281901"/>
            <a:ext cx="11588318" cy="6576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4CD65-0CE0-4939-A616-C85C3EC521DA}"/>
              </a:ext>
            </a:extLst>
          </p:cNvPr>
          <p:cNvSpPr txBox="1"/>
          <p:nvPr/>
        </p:nvSpPr>
        <p:spPr>
          <a:xfrm>
            <a:off x="8593584" y="2567226"/>
            <a:ext cx="28882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832-535-9489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Lacie@usmexadvisors.com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4A9287-8B44-4CB4-9977-DE3D42C5EA32}"/>
              </a:ext>
            </a:extLst>
          </p:cNvPr>
          <p:cNvSpPr txBox="1"/>
          <p:nvPr/>
        </p:nvSpPr>
        <p:spPr>
          <a:xfrm>
            <a:off x="7963270" y="5182793"/>
            <a:ext cx="337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www.USMEXAdvisors.com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FD9A7-4CF3-4882-809A-76E05A6F57F0}"/>
              </a:ext>
            </a:extLst>
          </p:cNvPr>
          <p:cNvSpPr txBox="1"/>
          <p:nvPr/>
        </p:nvSpPr>
        <p:spPr>
          <a:xfrm>
            <a:off x="1235476" y="789826"/>
            <a:ext cx="337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Contact for a quote</a:t>
            </a:r>
          </a:p>
        </p:txBody>
      </p:sp>
    </p:spTree>
    <p:extLst>
      <p:ext uri="{BB962C8B-B14F-4D97-AF65-F5344CB8AC3E}">
        <p14:creationId xmlns:p14="http://schemas.microsoft.com/office/powerpoint/2010/main" val="18144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36F00-3D21-41EE-8858-97EE16DD7BA4}"/>
              </a:ext>
            </a:extLst>
          </p:cNvPr>
          <p:cNvSpPr txBox="1"/>
          <p:nvPr/>
        </p:nvSpPr>
        <p:spPr>
          <a:xfrm>
            <a:off x="6544183" y="1554496"/>
            <a:ext cx="5547203" cy="462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 for the Contractor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Structural – 580 psi strength, shear resistance 475lb/sq ft.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Lightweight – weighs 60% less than conventional concrete.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Special Tools Needed/Easy Installation – walls are ready to pain in 4 days versus 30 days of 3-coat stucco. Easy to cute, drill, punch, groove and sand with conventional equipment.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Quality Manufacturing – panels are constructed in a world-class automated manufacturing plant complying with ASTM standards.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Effective – 40% less than 3-coat stucco system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Eco-Friendly – Made100% from natural materials containing no foam or plastics. No need for plywood.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28CFD-21D2-4C41-A5AC-B9F76F22C78D}"/>
              </a:ext>
            </a:extLst>
          </p:cNvPr>
          <p:cNvSpPr txBox="1"/>
          <p:nvPr/>
        </p:nvSpPr>
        <p:spPr>
          <a:xfrm>
            <a:off x="371475" y="6181725"/>
            <a:ext cx="596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LOCATION/ 20  MILES NORTH MEXICO 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AC6B3-343F-4B57-A0EA-511470404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" y="369332"/>
            <a:ext cx="6434138" cy="5906562"/>
          </a:xfrm>
          <a:prstGeom prst="rect">
            <a:avLst/>
          </a:prstGeom>
        </p:spPr>
      </p:pic>
      <p:sp>
        <p:nvSpPr>
          <p:cNvPr id="7" name="docshape30">
            <a:extLst>
              <a:ext uri="{FF2B5EF4-FFF2-40B4-BE49-F238E27FC236}">
                <a16:creationId xmlns:a16="http://schemas.microsoft.com/office/drawing/2014/main" id="{3A344A7B-9CB1-461E-B9BB-6D8F94C0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4763"/>
            <a:ext cx="739775" cy="466725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36F00-3D21-41EE-8858-97EE16DD7BA4}"/>
              </a:ext>
            </a:extLst>
          </p:cNvPr>
          <p:cNvSpPr txBox="1"/>
          <p:nvPr/>
        </p:nvSpPr>
        <p:spPr>
          <a:xfrm>
            <a:off x="6467297" y="980404"/>
            <a:ext cx="5547203" cy="5322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 for The Customer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 Construction – strong, durable reinforced concrete panels that create a strong building exterior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 Fire Rated – fire resistant for 1 hour and 40-minute versus stucco which is only fire retardant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Sustainable – no maintenance required and lasts longer than traditional stucco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Weather/Water Resistant – lower humidity absorption than stucco; waterproof, does not deteriorate or form mold over time, water absorption rate percentage – 22.4%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Acoustic Insulation – reduces exterior noise by 28-32 STC, a significant improvement over stucco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Thermal Insulation – superior insulation over traditional materials for hot and cold weather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Savings – with an R-value that is 12x higher than stucco your energy bill could be up to 30% lower</a:t>
            </a:r>
          </a:p>
        </p:txBody>
      </p:sp>
      <p:sp>
        <p:nvSpPr>
          <p:cNvPr id="7" name="docshape30">
            <a:extLst>
              <a:ext uri="{FF2B5EF4-FFF2-40B4-BE49-F238E27FC236}">
                <a16:creationId xmlns:a16="http://schemas.microsoft.com/office/drawing/2014/main" id="{3A344A7B-9CB1-461E-B9BB-6D8F94C0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4763"/>
            <a:ext cx="739775" cy="466725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B7ED37-7D58-49CF-8DBF-E9829EDE6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" y="716560"/>
            <a:ext cx="4426566" cy="24898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583E41D-D654-41F4-8D81-8869731CE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46" y="4263965"/>
            <a:ext cx="547859" cy="708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F2833C-014D-49ED-B371-0E9A0E340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2" y="3372786"/>
            <a:ext cx="4438727" cy="293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CAE545-946C-4F07-9BF1-FDCEF6AA8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443976"/>
            <a:ext cx="5308600" cy="398145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54FA4AB-D463-4115-B451-52971B163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334" y="2434701"/>
            <a:ext cx="5691667" cy="36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98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3CD35E-F79B-477A-91E8-545C684C053B}"/>
              </a:ext>
            </a:extLst>
          </p:cNvPr>
          <p:cNvSpPr txBox="1"/>
          <p:nvPr/>
        </p:nvSpPr>
        <p:spPr>
          <a:xfrm>
            <a:off x="0" y="791566"/>
            <a:ext cx="609765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Cladding Specs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cshape41">
            <a:extLst>
              <a:ext uri="{FF2B5EF4-FFF2-40B4-BE49-F238E27FC236}">
                <a16:creationId xmlns:a16="http://schemas.microsoft.com/office/drawing/2014/main" id="{178817AF-5897-49A9-B9B0-3AE70F64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" y="659242"/>
            <a:ext cx="739775" cy="468313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3FEE548A-A7E4-4ACD-9B52-913C16B86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073349"/>
              </p:ext>
            </p:extLst>
          </p:nvPr>
        </p:nvGraphicFramePr>
        <p:xfrm>
          <a:off x="1546571" y="1677617"/>
          <a:ext cx="6096000" cy="373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88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41">
            <a:extLst>
              <a:ext uri="{FF2B5EF4-FFF2-40B4-BE49-F238E27FC236}">
                <a16:creationId xmlns:a16="http://schemas.microsoft.com/office/drawing/2014/main" id="{178817AF-5897-49A9-B9B0-3AE70F64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" y="659242"/>
            <a:ext cx="739775" cy="468313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DBC63F6-2C8F-4064-8E80-0429CA23C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18" y="479809"/>
            <a:ext cx="916048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**Panel thickness can be greater than 2” if client request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**Longest panel length available is 18’, minimum panel length is 2’</a:t>
            </a:r>
            <a:endParaRPr lang="en-US" altLang="en-US" sz="800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Residential Cladding</a:t>
            </a:r>
            <a: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7">
            <a:extLst>
              <a:ext uri="{FF2B5EF4-FFF2-40B4-BE49-F238E27FC236}">
                <a16:creationId xmlns:a16="http://schemas.microsoft.com/office/drawing/2014/main" id="{9CF3107B-83BA-4AD9-8B39-5C2A8E19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60" y="1182948"/>
            <a:ext cx="2848099" cy="28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933E4F1-10CD-4012-BADD-DE794405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19" y="3429380"/>
            <a:ext cx="916048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								 *Standard size shown above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 Description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Façade cladding panels for traditional wood frame system. Standard size 2’x4’ and 2’x7’ panels with 2” thickness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Facades and exterior walls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Installation – 700sq ft per day per 2–3-person crew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Thin, lightweight and steel reinforced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 smooth finish, great for savings on finish coat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sag, warp, deform or crack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Joints between panels remain invisible over time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5.12lbs/sq ft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7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41">
            <a:extLst>
              <a:ext uri="{FF2B5EF4-FFF2-40B4-BE49-F238E27FC236}">
                <a16:creationId xmlns:a16="http://schemas.microsoft.com/office/drawing/2014/main" id="{178817AF-5897-49A9-B9B0-3AE70F64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" y="659242"/>
            <a:ext cx="739775" cy="468313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DBC63F6-2C8F-4064-8E80-0429CA23C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18" y="937892"/>
            <a:ext cx="916048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11A6F6-B725-495E-A1F4-9E682D2D3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55" y="9378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Commercial Cladding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8">
            <a:extLst>
              <a:ext uri="{FF2B5EF4-FFF2-40B4-BE49-F238E27FC236}">
                <a16:creationId xmlns:a16="http://schemas.microsoft.com/office/drawing/2014/main" id="{5AB1FAAD-3AA5-4A9C-88D4-A089DD46A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78" y="651172"/>
            <a:ext cx="3635375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02BD352-7B51-4877-BD40-A8449895C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55" y="3522362"/>
            <a:ext cx="8485656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				  *Standard size shown above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b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Façade cladding panels for steel or wood frame systems.  Standard size 2’x4’ and 2’x7’ panels with 2”, 3” or more thickness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Facades and exterior walls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Installation – 700sq ft per day per 2–3-person crew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Thin, lightweight and steel reinforced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 smooth finish, great for savings on finish coat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not sag, warp, deform or crack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Joints between panels remain invisible over time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5.12lbs/sq ft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3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41">
            <a:extLst>
              <a:ext uri="{FF2B5EF4-FFF2-40B4-BE49-F238E27FC236}">
                <a16:creationId xmlns:a16="http://schemas.microsoft.com/office/drawing/2014/main" id="{178817AF-5897-49A9-B9B0-3AE70F64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" y="659242"/>
            <a:ext cx="739775" cy="468313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DBC63F6-2C8F-4064-8E80-0429CA23C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18" y="937892"/>
            <a:ext cx="916048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A84A9A-2DFA-4397-AC8D-0FA0D6FF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79" y="9276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Floor and Roof Panel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9">
            <a:extLst>
              <a:ext uri="{FF2B5EF4-FFF2-40B4-BE49-F238E27FC236}">
                <a16:creationId xmlns:a16="http://schemas.microsoft.com/office/drawing/2014/main" id="{DD1D98DA-3008-49DC-9897-4DAB0AFE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79" y="465793"/>
            <a:ext cx="3230563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D293A92F-D5AA-4D1E-99CC-964EB33EC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630" y="2974040"/>
            <a:ext cx="812434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							*Standard size shown above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Steel reinforced panel for floor and roof,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=1,707lbs/sq in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Floors and Roofs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Panels can be attached directly over steel frames, concrete or confined masonry walls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installation 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effective and light weight, reduces structural costs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Requires less framing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eliminates on-site casting for floor and roof installation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12.3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/sq ft for 4” thick panels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0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shape41">
            <a:extLst>
              <a:ext uri="{FF2B5EF4-FFF2-40B4-BE49-F238E27FC236}">
                <a16:creationId xmlns:a16="http://schemas.microsoft.com/office/drawing/2014/main" id="{178817AF-5897-49A9-B9B0-3AE70F64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" y="659242"/>
            <a:ext cx="739775" cy="468313"/>
          </a:xfrm>
          <a:prstGeom prst="rect">
            <a:avLst/>
          </a:prstGeom>
          <a:solidFill>
            <a:srgbClr val="CE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1812A-27CF-4E96-AC6F-7D4A86738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76690" y="8989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 Panel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0">
            <a:extLst>
              <a:ext uri="{FF2B5EF4-FFF2-40B4-BE49-F238E27FC236}">
                <a16:creationId xmlns:a16="http://schemas.microsoft.com/office/drawing/2014/main" id="{8A681966-D30F-4EEC-9014-02DCFECC7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00" y="988963"/>
            <a:ext cx="3436938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0CD8031-FE06-43E6-997D-2BC377C9B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27" y="3680548"/>
            <a:ext cx="9105378" cy="29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	             							  *Standard size shown above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Steel reinforced panel for industrial walls,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=1,707lbs/sq in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Industrial warehouses, exterior and demising walls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Panels can be attached directly over steel frames, concrete or structural members.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installation 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applications may not require adhesive</a:t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Thermal, acoustic and fire resistant characteristics, result in a comfortable, safe and productive workspace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12.3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lbs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/sq ft for 4” thick panels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5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1083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Agency FB</vt:lpstr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Lacie Lugo</dc:creator>
  <cp:lastModifiedBy>Debby M Amaya</cp:lastModifiedBy>
  <cp:revision>11</cp:revision>
  <dcterms:created xsi:type="dcterms:W3CDTF">2021-11-12T20:07:39Z</dcterms:created>
  <dcterms:modified xsi:type="dcterms:W3CDTF">2022-03-15T19:41:20Z</dcterms:modified>
</cp:coreProperties>
</file>